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61" r:id="rId4"/>
    <p:sldId id="262" r:id="rId5"/>
    <p:sldId id="263" r:id="rId6"/>
    <p:sldId id="264" r:id="rId7"/>
  </p:sldIdLst>
  <p:sldSz cx="9972675" cy="684053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AE1"/>
    <a:srgbClr val="FFD985"/>
    <a:srgbClr val="FFE885"/>
    <a:srgbClr val="FFFCD9"/>
    <a:srgbClr val="0080FF"/>
    <a:srgbClr val="FFFF66"/>
    <a:srgbClr val="E6FFFF"/>
    <a:srgbClr val="4F81BD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60"/>
  </p:normalViewPr>
  <p:slideViewPr>
    <p:cSldViewPr>
      <p:cViewPr>
        <p:scale>
          <a:sx n="60" d="100"/>
          <a:sy n="60" d="100"/>
        </p:scale>
        <p:origin x="-1805" y="-509"/>
      </p:cViewPr>
      <p:guideLst>
        <p:guide orient="horz" pos="2155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 smtClean="0"/>
              <a:t>AG 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167A0-AEFE-47B8-916F-66F2858C3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20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7DEB-B67F-43FE-8FD4-D7A3DD136EB0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685800"/>
            <a:ext cx="4997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41038-FC5E-4918-9171-911FEB44B3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05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7951" y="2125001"/>
            <a:ext cx="8476774" cy="146628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5901" y="3876305"/>
            <a:ext cx="6980873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6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14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30189" y="273939"/>
            <a:ext cx="2243852" cy="583662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8634" y="273939"/>
            <a:ext cx="6565344" cy="583662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6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>
          <a:gsLst>
            <a:gs pos="0">
              <a:srgbClr val="FFE885"/>
            </a:gs>
            <a:gs pos="100000">
              <a:srgbClr val="FFFCD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B4FFFF"/>
              </a:gs>
              <a:gs pos="100000">
                <a:srgbClr val="EBFFFF"/>
              </a:gs>
            </a:gsLst>
            <a:lin ang="8100000" scaled="1"/>
            <a:tileRect/>
          </a:gradFill>
        </p:spPr>
        <p:txBody>
          <a:bodyPr>
            <a:noAutofit/>
          </a:bodyPr>
          <a:lstStyle>
            <a:lvl1pPr>
              <a:defRPr sz="3200" b="1" baseline="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018785" y="6340166"/>
            <a:ext cx="599272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377825" y="630058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905.12 Un drôle de jeu</a:t>
            </a:r>
            <a:r>
              <a:rPr lang="fr-FR" baseline="0" smtClean="0"/>
              <a:t> de dés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4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772" y="4395679"/>
            <a:ext cx="8476774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7772" y="2899312"/>
            <a:ext cx="8476774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0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8634" y="1596126"/>
            <a:ext cx="4404598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69443" y="1596126"/>
            <a:ext cx="4404598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9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8634" y="1531204"/>
            <a:ext cx="440633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634" y="2169337"/>
            <a:ext cx="440633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65981" y="1531204"/>
            <a:ext cx="440806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65981" y="2169337"/>
            <a:ext cx="440806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0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12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08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634" y="272355"/>
            <a:ext cx="3280941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99039" y="272355"/>
            <a:ext cx="5575002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8634" y="1431446"/>
            <a:ext cx="3280941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74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4714" y="4788377"/>
            <a:ext cx="598360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54714" y="611215"/>
            <a:ext cx="598360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54714" y="5353671"/>
            <a:ext cx="598360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8633" y="6340166"/>
            <a:ext cx="2326958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07331" y="6340166"/>
            <a:ext cx="3158014" cy="36419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91557" y="6340166"/>
            <a:ext cx="482484" cy="364195"/>
          </a:xfrm>
          <a:prstGeom prst="rect">
            <a:avLst/>
          </a:prstGeom>
        </p:spPr>
        <p:txBody>
          <a:bodyPr/>
          <a:lstStyle/>
          <a:p>
            <a:fld id="{FE103C8D-D502-49EA-A67A-E09AF66168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1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D985"/>
            </a:gs>
            <a:gs pos="100000">
              <a:srgbClr val="FFFAE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5781" y="188160"/>
            <a:ext cx="9581114" cy="646422"/>
          </a:xfrm>
          <a:prstGeom prst="rect">
            <a:avLst/>
          </a:prstGeom>
          <a:solidFill>
            <a:srgbClr val="D1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9915" y="978231"/>
            <a:ext cx="8964126" cy="51323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31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21841" y="1404045"/>
            <a:ext cx="8928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smtClean="0">
                <a:solidFill>
                  <a:srgbClr val="0000FF"/>
                </a:solidFill>
                <a:latin typeface="+mj-lt"/>
              </a:rPr>
              <a:t>Problème</a:t>
            </a:r>
          </a:p>
          <a:p>
            <a:pPr algn="ctr"/>
            <a:r>
              <a:rPr lang="fr-FR" sz="3600" b="1" smtClean="0">
                <a:solidFill>
                  <a:srgbClr val="0000FF"/>
                </a:solidFill>
                <a:latin typeface="+mj-lt"/>
              </a:rPr>
              <a:t>Un drôle de jeu de dés</a:t>
            </a:r>
            <a:endParaRPr lang="fr-FR" sz="3600" b="1" smtClean="0">
              <a:solidFill>
                <a:srgbClr val="0000FF"/>
              </a:solidFill>
              <a:latin typeface="+mj-lt"/>
            </a:endParaRPr>
          </a:p>
          <a:p>
            <a:pPr algn="ctr"/>
            <a:endParaRPr lang="fr-FR" sz="3600" b="1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fr-FR" sz="3600" b="1" smtClean="0">
                <a:solidFill>
                  <a:srgbClr val="0000FF"/>
                </a:solidFill>
                <a:latin typeface="+mj-lt"/>
              </a:rPr>
              <a:t>Recherche de solutions à l’aide</a:t>
            </a:r>
          </a:p>
          <a:p>
            <a:pPr algn="ctr"/>
            <a:r>
              <a:rPr lang="fr-FR" sz="3600" b="1" smtClean="0">
                <a:solidFill>
                  <a:srgbClr val="0000FF"/>
                </a:solidFill>
                <a:latin typeface="+mj-lt"/>
              </a:rPr>
              <a:t>d’Excel</a:t>
            </a:r>
            <a:endParaRPr lang="fr-FR" sz="36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783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85"/>
    </mc:Choice>
    <mc:Fallback xmlns="">
      <p:transition spd="slow" advTm="116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L’outil Excel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833" y="1692077"/>
            <a:ext cx="8964126" cy="3744416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fr-FR" sz="3200" smtClean="0">
                <a:solidFill>
                  <a:srgbClr val="0000FF"/>
                </a:solidFill>
              </a:rPr>
              <a:t>Qui ne connait pas Excel ?</a:t>
            </a:r>
          </a:p>
          <a:p>
            <a:pPr marL="400050" lvl="1" indent="0" algn="ctr">
              <a:buNone/>
            </a:pPr>
            <a:endParaRPr lang="fr-FR" sz="320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entre des valeurs dans une ou plusieurs cellules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écrit des formules de calcul dans d’autres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Le résultat est automatique</a:t>
            </a:r>
            <a:endParaRPr lang="fr-FR" dirty="0" smtClean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3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16"/>
    </mc:Choice>
    <mc:Fallback xmlns="">
      <p:transition spd="slow" advTm="249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Mise en place du calcul d’une combinaison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choisit des nombres à poser sur chacun des deux dés</a:t>
            </a:r>
          </a:p>
          <a:p>
            <a:pPr marL="45720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écrit ces nombres dans une feuille de calcul</a:t>
            </a:r>
          </a:p>
          <a:p>
            <a:pPr marL="45720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fait les calculs :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La somme des nombres pris deux à deux sur chacun des dés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Il y en a 36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On compte le nombre d’apparitions de chacune des sommes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Si la somme 2 est apparue 1 fois on note 0 sinon 1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Si la somme 3 est apparue 2 fois on note 0 sinon 1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…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Si la somme 7 est apparue 6 fois on note 0 sinon 1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…</a:t>
            </a:r>
          </a:p>
          <a:p>
            <a:pPr marL="85725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On fait la somme des notes. Si 0 c’est une solution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Réflexion sur la liste des combinaisons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a droit aux nombres strictement positifs.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Valeur minimale sur chacun des dés</a:t>
            </a:r>
          </a:p>
          <a:p>
            <a:pPr marL="80010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On doit obtenir la somme 2. Donc avec 1 + 1. Une seule fois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La valeur minimale est 1 pour chaque dé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Le 1 ne doit donc plus jamais être utilisé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Valeur maximale sur chacun des dés</a:t>
            </a:r>
          </a:p>
          <a:p>
            <a:pPr marL="80010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On doit obtenir la somme 12, une seule fois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Si on choisit 2 pour le max du dé 1, le dé 2 pourra aller jusqu’à 10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Ou bien 3 + 9, 4 + 8 … 6 + 6. Inutile de faire 7 + 5 (déjà fait)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On a choisit x pour le max du dé 1. Le max du dé 2 est 12 – x</a:t>
            </a:r>
          </a:p>
          <a:p>
            <a:pPr marL="1257300" lvl="3" indent="0">
              <a:buNone/>
            </a:pPr>
            <a:r>
              <a:rPr lang="fr-FR" smtClean="0">
                <a:solidFill>
                  <a:srgbClr val="0000FF"/>
                </a:solidFill>
              </a:rPr>
              <a:t>Ces valeurs x et 12 – x ne sont pas réutilisables par ailleurs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Les quatre valeurs intermédiaires</a:t>
            </a:r>
          </a:p>
          <a:p>
            <a:pPr marL="800100" lvl="2" indent="0">
              <a:buNone/>
            </a:pPr>
            <a:r>
              <a:rPr lang="fr-FR" smtClean="0">
                <a:solidFill>
                  <a:srgbClr val="0000FF"/>
                </a:solidFill>
              </a:rPr>
              <a:t>On essaiera toutes les combinaisons possibles, avec répétitions possibles dans la plage de 2 à max - 1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57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smtClean="0"/>
              <a:t>Mise en place de la génération des combinaisons </a:t>
            </a:r>
            <a:endParaRPr lang="fr-FR" sz="28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Il faut écrire un peu de code.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Une fonction très utile : les boucles, qu’on peut imbriquer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On lui dit de faire varier la valeur d’une variable de 2 à x – 1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Il donne la main à Excel qui fait son calcul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Si la somme des notes est nulle, c’est une solution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La macro se charge d’écrire cette solution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Puis il demande aux boucles d’incrémenter</a:t>
            </a: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Jusqu’à arriver aux maxi demandés.</a:t>
            </a:r>
          </a:p>
          <a:p>
            <a:pPr marL="400050" lvl="1" indent="0">
              <a:buNone/>
            </a:pPr>
            <a:endParaRPr lang="fr-FR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Pour ce problème 3 115 combinaisons ont été testées en quelques secondes.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Résultats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915" y="978231"/>
            <a:ext cx="8964126" cy="713846"/>
          </a:xfrm>
        </p:spPr>
        <p:txBody>
          <a:bodyPr/>
          <a:lstStyle/>
          <a:p>
            <a:pPr marL="400050" lvl="1" indent="0">
              <a:buNone/>
            </a:pPr>
            <a:r>
              <a:rPr lang="fr-FR" smtClean="0">
                <a:solidFill>
                  <a:srgbClr val="0000FF"/>
                </a:solidFill>
              </a:rPr>
              <a:t>La macro a trouvé deux solutions :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3C8D-D502-49EA-A67A-E09AF66168AB}" type="slidenum">
              <a:rPr lang="fr-FR" smtClean="0"/>
              <a:t>6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00593"/>
              </p:ext>
            </p:extLst>
          </p:nvPr>
        </p:nvGraphicFramePr>
        <p:xfrm>
          <a:off x="484968" y="1836093"/>
          <a:ext cx="9000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7"/>
                <a:gridCol w="1285857"/>
                <a:gridCol w="1172702"/>
                <a:gridCol w="1399012"/>
                <a:gridCol w="1285857"/>
                <a:gridCol w="1285857"/>
                <a:gridCol w="128585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Sur le dé 1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Sur le dé 2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21841" y="2775314"/>
            <a:ext cx="8964126" cy="71384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" panose="05000000000000000000" pitchFamily="2" charset="2"/>
              <a:buNone/>
            </a:pPr>
            <a:r>
              <a:rPr lang="fr-FR" smtClean="0">
                <a:solidFill>
                  <a:srgbClr val="0000FF"/>
                </a:solidFill>
              </a:rPr>
              <a:t>Il s’agit de la solution.</a:t>
            </a:r>
            <a:endParaRPr lang="fr-FR">
              <a:solidFill>
                <a:srgbClr val="0000FF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6171"/>
              </p:ext>
            </p:extLst>
          </p:nvPr>
        </p:nvGraphicFramePr>
        <p:xfrm>
          <a:off x="484968" y="3708301"/>
          <a:ext cx="9000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7"/>
                <a:gridCol w="1285857"/>
                <a:gridCol w="1172702"/>
                <a:gridCol w="1399012"/>
                <a:gridCol w="1285857"/>
                <a:gridCol w="1285857"/>
                <a:gridCol w="128585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Sur le dé 1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Sur le dé 2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377825" y="4650639"/>
            <a:ext cx="8964126" cy="13619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" panose="05000000000000000000" pitchFamily="2" charset="2"/>
              <a:buNone/>
            </a:pPr>
            <a:r>
              <a:rPr lang="fr-FR" smtClean="0">
                <a:solidFill>
                  <a:srgbClr val="0000FF"/>
                </a:solidFill>
              </a:rPr>
              <a:t>Il s’agit de la forme des dés traditionnels. Ce n’est pas une solution.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fr-FR" smtClean="0">
                <a:solidFill>
                  <a:srgbClr val="0000FF"/>
                </a:solidFill>
              </a:rPr>
              <a:t>Il n’y a qu’une solution.</a:t>
            </a:r>
            <a:endParaRPr lang="fr-FR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ersonnalisé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8101</TotalTime>
  <Words>497</Words>
  <Application>Microsoft Office PowerPoint</Application>
  <PresentationFormat>Personnalisé</PresentationFormat>
  <Paragraphs>88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Conception personnalisée</vt:lpstr>
      <vt:lpstr>Présentation PowerPoint</vt:lpstr>
      <vt:lpstr>L’outil Excel</vt:lpstr>
      <vt:lpstr>Mise en place du calcul d’une combinaison</vt:lpstr>
      <vt:lpstr>Réflexion sur la liste des combinaisons</vt:lpstr>
      <vt:lpstr>Mise en place de la génération des combinaisons </vt:lpstr>
      <vt:lpstr>Résultats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Foncière Pastorale de Sarennes</dc:title>
  <dc:creator>Maurice Rignon</dc:creator>
  <cp:lastModifiedBy>Maurice Rignon</cp:lastModifiedBy>
  <cp:revision>371</cp:revision>
  <dcterms:created xsi:type="dcterms:W3CDTF">2013-10-31T16:45:31Z</dcterms:created>
  <dcterms:modified xsi:type="dcterms:W3CDTF">2023-01-14T15:11:41Z</dcterms:modified>
</cp:coreProperties>
</file>